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Playfair Display"/>
      <p:regular r:id="rId19"/>
      <p:bold r:id="rId20"/>
      <p:italic r:id="rId21"/>
      <p:boldItalic r:id="rId22"/>
    </p:embeddedFont>
    <p:embeddedFont>
      <p:font typeface="Lato"/>
      <p:regular r:id="rId23"/>
      <p:bold r:id="rId24"/>
      <p:italic r:id="rId25"/>
      <p:boldItalic r:id="rId26"/>
    </p:embeddedFont>
    <p:embeddedFont>
      <p:font typeface="Pacifico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bold.fntdata"/><Relationship Id="rId22" Type="http://schemas.openxmlformats.org/officeDocument/2006/relationships/font" Target="fonts/PlayfairDisplay-boldItalic.fntdata"/><Relationship Id="rId21" Type="http://schemas.openxmlformats.org/officeDocument/2006/relationships/font" Target="fonts/PlayfairDisplay-italic.fntdata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27" Type="http://schemas.openxmlformats.org/officeDocument/2006/relationships/font" Target="fonts/Pacific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Roboto-regular.fntdata"/><Relationship Id="rId14" Type="http://schemas.openxmlformats.org/officeDocument/2006/relationships/slide" Target="slides/slide9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19" Type="http://schemas.openxmlformats.org/officeDocument/2006/relationships/font" Target="fonts/PlayfairDisplay-regular.fntdata"/><Relationship Id="rId18" Type="http://schemas.openxmlformats.org/officeDocument/2006/relationships/font" Target="fonts/Robo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Доброго ранку,  шановні колеги!Дійсно,  для нас викладання в 5 класі це вже насолода на відміну від наших колег з інших предметів тому що ми знайомі з НУШ вже протягом 5 років.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5966c516e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5966c516e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Програма відображає ідеї Державного стандарту базової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середньої освіти та ідеї концепції «Нова українська школа» Програма ґрунтується на принципах:- комунікативної спрямованості освітнього процесу для реалізації цілей і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завдань навчального предмету «Іноземна мова» та особистісно орієнтована на учня/ученицю;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- підтримує автономію учня/учениці;- взаємопов’язує та інтегрує всі  види мовленнєвої діяльності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400">
                <a:solidFill>
                  <a:schemeClr val="dk1"/>
                </a:solidFill>
              </a:rPr>
              <a:t>(аудіювання, говоріння, читання, письма) в освітньому процесі.</a:t>
            </a:r>
            <a:r>
              <a:rPr lang="uk" sz="1400">
                <a:solidFill>
                  <a:schemeClr val="dk1"/>
                </a:solidFill>
              </a:rPr>
              <a:t>Сьогодні дуже  важливо розвивати в учнях досвід та уміння, що виходять далеко за межі предмета англійська мова.Це не дивно,  тому що зростає потреба у співпраці з представниками інших країн, креативному мисленні та умінні вирішувати проблеми, критичніше аналізувати джерела інформації, ефективно комунікувати, а також зберігати позитивний світогляд в постійно змінюваному суспільстві.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400">
                <a:solidFill>
                  <a:schemeClr val="dk1"/>
                </a:solidFill>
              </a:rPr>
              <a:t>«Навички 21 століття» (або життєві компетентності)</a:t>
            </a:r>
            <a:r>
              <a:rPr lang="uk" sz="1600">
                <a:solidFill>
                  <a:srgbClr val="1E2D31"/>
                </a:solidFill>
                <a:latin typeface="Lato"/>
                <a:ea typeface="Lato"/>
                <a:cs typeface="Lato"/>
                <a:sym typeface="Lato"/>
              </a:rPr>
              <a:t>«Навички 21 століття» </a:t>
            </a:r>
            <a:endParaRPr sz="1600">
              <a:solidFill>
                <a:srgbClr val="1E2D3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600">
                <a:solidFill>
                  <a:srgbClr val="1E2D31"/>
                </a:solidFill>
                <a:latin typeface="Lato"/>
                <a:ea typeface="Lato"/>
                <a:cs typeface="Lato"/>
                <a:sym typeface="Lato"/>
              </a:rPr>
              <a:t>1.Критичне мислення2.Креативність 3.Уміння вчитися 4. Спілкування 5.Співпраця 6.Соціальна відповідальність 7. Розвиток емоційного інтелекту</a:t>
            </a:r>
            <a:r>
              <a:rPr lang="uk" sz="1400">
                <a:solidFill>
                  <a:schemeClr val="dk1"/>
                </a:solidFill>
              </a:rPr>
              <a:t> необхідні для ефективної соціальної діяльності та втілення власного потенціалу в освіті,кар’єрі та житті загалом.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3f2af7b764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3f2af7b764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Зміст Програми спрямовано на формування таких мовленнєвих функцій: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− описувати, розповідати, характеризувати;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− порівнювати;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− аргументувати свій вибір, власну точку зору;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− запитувати і надавати інформацію;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− розпитувати з метою роз’яснення та уточнення інформації;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− просити про допомогу;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− пропонувати, приймати, відхиляти пропозицію;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− висловлювати свої враження, почуття та емоції;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− давати оцінку подіям, ситуаціям, вчинкам, діям, фактам;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− обмінюватися думками.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594bd0c844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594bd0c844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05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Підручник з аудіосупроводом призначений для вивчення англійської мови в 5-му класі, розроблений згідно з Державним стандартом загальної середньої освіти Нової Української Школи та відповідно до Модельної навчальної програми для закладів загальної середньої освіти. Підручник має ґрунтовну комунікативну й діяльнісну спрямованість, розвиває основні наскрізні уміння і компетентності через залучення учнів до всіх видів мовленнєвої діяльності та відповідає віковим особливостям та інтересам учнів середньої школи. Підручник містить цікаві та актуальні для підлітків теми і персоналізовані інтерактивні завдання. Окрім цього, підручник спрямований на розвиток соціокультурної компетентності учня, забезпечуючи його необхідною інформацією про культурні особливості рідної країни та країни виучуваної мови.</a:t>
            </a:r>
            <a:endParaRPr sz="1050">
              <a:solidFill>
                <a:srgbClr val="40404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5966c516ee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5966c516e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05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Підручник складається з:</a:t>
            </a:r>
            <a:endParaRPr sz="1050">
              <a:solidFill>
                <a:srgbClr val="40404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5588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050"/>
              <a:buFont typeface="Roboto"/>
              <a:buChar char="●"/>
            </a:pPr>
            <a:r>
              <a:rPr lang="uk" sz="105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20 розділів (лексика і граматика + розвиток умінь читання, аудіювання, говоріння, письма). </a:t>
            </a:r>
            <a:endParaRPr sz="1050">
              <a:solidFill>
                <a:srgbClr val="40404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55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50"/>
              <a:buFont typeface="Roboto"/>
              <a:buChar char="●"/>
            </a:pPr>
            <a:r>
              <a:rPr lang="uk" sz="105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7 країнознавчих розділів (Україна та англомовні країни).</a:t>
            </a:r>
            <a:endParaRPr sz="1050">
              <a:solidFill>
                <a:srgbClr val="40404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55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50"/>
              <a:buFont typeface="Roboto"/>
              <a:buChar char="●"/>
            </a:pPr>
            <a:r>
              <a:rPr lang="uk" sz="105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 розділів Life Skills (розвиток життєвих компетентностей).</a:t>
            </a:r>
            <a:endParaRPr sz="1050">
              <a:solidFill>
                <a:srgbClr val="40404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55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50"/>
              <a:buFont typeface="Roboto"/>
              <a:buChar char="●"/>
            </a:pPr>
            <a:r>
              <a:rPr lang="uk" sz="105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Словник для кожного розділу в кінці підручника.</a:t>
            </a:r>
            <a:endParaRPr sz="1050">
              <a:solidFill>
                <a:srgbClr val="40404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55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50"/>
              <a:buFont typeface="Roboto"/>
              <a:buChar char="●"/>
            </a:pPr>
            <a:r>
              <a:rPr lang="uk" sz="105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Секція з правилами та вправами на граматику в кінці підручника.</a:t>
            </a:r>
            <a:endParaRPr sz="1050">
              <a:solidFill>
                <a:srgbClr val="40404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55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50"/>
              <a:buFont typeface="Roboto"/>
              <a:buChar char="●"/>
            </a:pPr>
            <a:r>
              <a:rPr lang="uk" sz="105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Секція з додатковими інтреактивними завданнями.</a:t>
            </a:r>
            <a:endParaRPr sz="1050">
              <a:solidFill>
                <a:srgbClr val="40404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5966c516e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5966c516e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1400">
                <a:solidFill>
                  <a:schemeClr val="dk1"/>
                </a:solidFill>
              </a:rPr>
              <a:t>Основними засобами навчання </a:t>
            </a:r>
            <a:r>
              <a:rPr lang="uk" sz="1400">
                <a:solidFill>
                  <a:schemeClr val="dk1"/>
                </a:solidFill>
              </a:rPr>
              <a:t>є підручники, рекомендовані/допущені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МОН України до використання у шкільній практиці. Крім них, за дидактичних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потреб учитель може долучати до своєї роботи іншу навчальну літературу,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електронні засоби та ілюстративні матеріали, які сприяють досягненню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визначених цілей. Усі засоби доцільно застосовувати комплексно,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забезпечуючи так взаємопов’язане і паралельне навчання усіх видів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</a:rPr>
              <a:t>мовленнєвої діяльності.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5966c516ee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5966c516ee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f2af7b764_0_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3f2af7b764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3f2af7b764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3f2af7b764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пеціальний макет">
  <p:cSld name="AUTOLAYOUT">
    <p:bg>
      <p:bgPr>
        <a:solidFill>
          <a:srgbClr val="FFFFFF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6" name="Google Shape;66;p13"/>
          <p:cNvCxnSpPr/>
          <p:nvPr/>
        </p:nvCxnSpPr>
        <p:spPr>
          <a:xfrm>
            <a:off x="466325" y="353995"/>
            <a:ext cx="6600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p13"/>
          <p:cNvSpPr txBox="1"/>
          <p:nvPr>
            <p:ph type="title"/>
          </p:nvPr>
        </p:nvSpPr>
        <p:spPr>
          <a:xfrm>
            <a:off x="349300" y="450120"/>
            <a:ext cx="3898200" cy="4115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4572000" y="450120"/>
            <a:ext cx="4222800" cy="4115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пеціальний макет 1">
  <p:cSld name="AUTOLAYOUT_1">
    <p:bg>
      <p:bgPr>
        <a:solidFill>
          <a:srgbClr val="FFFFF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3047650" y="0"/>
            <a:ext cx="60963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205218" y="201292"/>
            <a:ext cx="408900" cy="381900"/>
          </a:xfrm>
          <a:prstGeom prst="flowChartDelay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205218" y="201292"/>
            <a:ext cx="408900" cy="381900"/>
          </a:xfrm>
          <a:prstGeom prst="flowChartDelay">
            <a:avLst/>
          </a:prstGeom>
          <a:solidFill>
            <a:srgbClr val="FFFFFF">
              <a:alpha val="1254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100882" y="201292"/>
            <a:ext cx="408900" cy="381900"/>
          </a:xfrm>
          <a:prstGeom prst="flowChartDelay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100882" y="201292"/>
            <a:ext cx="408900" cy="381900"/>
          </a:xfrm>
          <a:prstGeom prst="flowChartDelay">
            <a:avLst/>
          </a:prstGeom>
          <a:solidFill>
            <a:srgbClr val="FFFFFF">
              <a:alpha val="18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319" y="201292"/>
            <a:ext cx="408900" cy="381900"/>
          </a:xfrm>
          <a:prstGeom prst="flowChartDelay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319" y="201292"/>
            <a:ext cx="408900" cy="381900"/>
          </a:xfrm>
          <a:prstGeom prst="flowChartDelay">
            <a:avLst/>
          </a:prstGeom>
          <a:solidFill>
            <a:srgbClr val="FFFFFF">
              <a:alpha val="2509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4"/>
          <p:cNvSpPr txBox="1"/>
          <p:nvPr>
            <p:ph type="title"/>
          </p:nvPr>
        </p:nvSpPr>
        <p:spPr>
          <a:xfrm>
            <a:off x="233600" y="829550"/>
            <a:ext cx="2566200" cy="8925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>
            <a:off x="233600" y="1798300"/>
            <a:ext cx="2566200" cy="2977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пеціальний макет 2">
  <p:cSld name="AUTOLAYOUT_2">
    <p:bg>
      <p:bgPr>
        <a:solidFill>
          <a:srgbClr val="FFFFF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4" name="Google Shape;84;p15"/>
          <p:cNvCxnSpPr/>
          <p:nvPr/>
        </p:nvCxnSpPr>
        <p:spPr>
          <a:xfrm>
            <a:off x="3027472" y="0"/>
            <a:ext cx="0" cy="5133300"/>
          </a:xfrm>
          <a:prstGeom prst="straightConnector1">
            <a:avLst/>
          </a:prstGeom>
          <a:noFill/>
          <a:ln cap="flat" cmpd="sng" w="9525">
            <a:solidFill>
              <a:srgbClr val="F2F2F2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cxnSp>
      <p:sp>
        <p:nvSpPr>
          <p:cNvPr id="85" name="Google Shape;85;p15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 txBox="1"/>
          <p:nvPr>
            <p:ph type="title"/>
          </p:nvPr>
        </p:nvSpPr>
        <p:spPr>
          <a:xfrm>
            <a:off x="284100" y="307975"/>
            <a:ext cx="2479800" cy="426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3381100" y="307975"/>
            <a:ext cx="5451300" cy="426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8" name="Google Shape;8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mc:AlternateContent>
    <mc:Choice Requires="p14">
      <p:transition spd="slow" p14:dur="15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drive/folders/1f5BoeaB1P74uX-FZFfMrIYTL_bUrn7H_?usp=sharing" TargetMode="External"/><Relationship Id="rId4" Type="http://schemas.openxmlformats.org/officeDocument/2006/relationships/hyperlink" Target="https://publishing.linguist.ua/videos-and-worksheets/" TargetMode="External"/><Relationship Id="rId5" Type="http://schemas.openxmlformats.org/officeDocument/2006/relationships/hyperlink" Target="https://publishing.linguist.ua/prepareclasscd/" TargetMode="External"/><Relationship Id="rId6" Type="http://schemas.openxmlformats.org/officeDocument/2006/relationships/hyperlink" Target="https://publishing.linguist.ua/prepareworkbookcd/" TargetMode="External"/><Relationship Id="rId7" Type="http://schemas.openxmlformats.org/officeDocument/2006/relationships/hyperlink" Target="https://www.canva.com/design/DAFJyZ7gofk/bVgx7KAV3oeLjKN6LKDm6A/view?utm_content=DAFJyZ7gofk&amp;utm_campaign=designshare&amp;utm_medium=link&amp;utm_source=publishpresent" TargetMode="External"/><Relationship Id="rId8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ctrTitle"/>
          </p:nvPr>
        </p:nvSpPr>
        <p:spPr>
          <a:xfrm>
            <a:off x="630600" y="463150"/>
            <a:ext cx="7893000" cy="249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uk">
                <a:latin typeface="Pacifico"/>
                <a:ea typeface="Pacifico"/>
                <a:cs typeface="Pacifico"/>
                <a:sym typeface="Pacifico"/>
              </a:rPr>
              <a:t>    </a:t>
            </a:r>
            <a:endParaRPr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uk"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uk">
                <a:latin typeface="Pacifico"/>
                <a:ea typeface="Pacifico"/>
                <a:cs typeface="Pacifico"/>
                <a:sym typeface="Pacifico"/>
              </a:rPr>
              <a:t>5     КЛАС     І  НУШ            ДЛЯ     ВАС:               викладання з насолодою</a:t>
            </a:r>
            <a:r>
              <a:rPr lang="uk"/>
              <a:t>.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4" name="Google Shape;94;p16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"/>
              <a:t>Підготувала вчителька англійської мови Курахівського опорного ЗЗСО № 5 Людмила БЕРЕЗІНА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>
            <p:ph type="title"/>
          </p:nvPr>
        </p:nvSpPr>
        <p:spPr>
          <a:xfrm>
            <a:off x="349300" y="450120"/>
            <a:ext cx="3898200" cy="4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2"/>
                </a:solidFill>
              </a:rPr>
              <a:t>Модельна навчальна програма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2"/>
                </a:solidFill>
              </a:rPr>
              <a:t>«Іноземна мова. 5-9 класи»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2"/>
                </a:solidFill>
              </a:rPr>
              <a:t>для закладів загальної середньої освіти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0" name="Google Shape;100;p17"/>
          <p:cNvSpPr txBox="1"/>
          <p:nvPr>
            <p:ph idx="1" type="body"/>
          </p:nvPr>
        </p:nvSpPr>
        <p:spPr>
          <a:xfrm>
            <a:off x="4572000" y="450120"/>
            <a:ext cx="4222800" cy="4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«Навички 21 століття»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uk"/>
              <a:t>1.Критичне мислення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uk"/>
              <a:t>2.Креативність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uk"/>
              <a:t>3.Уміння вчитися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uk"/>
              <a:t>4. Спілкування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uk"/>
              <a:t>5.Співпраця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uk"/>
              <a:t>6.Соціальна відповідальність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uk"/>
              <a:t>7. Розвиток емоційного інтелекту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/>
          <p:nvPr>
            <p:ph type="title"/>
          </p:nvPr>
        </p:nvSpPr>
        <p:spPr>
          <a:xfrm>
            <a:off x="311700" y="372725"/>
            <a:ext cx="2956500" cy="387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uk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Зміст Програми спрямовано на формування таких мовленнєвих функцій:</a:t>
            </a:r>
            <a:endParaRPr sz="5000"/>
          </a:p>
        </p:txBody>
      </p:sp>
      <p:sp>
        <p:nvSpPr>
          <p:cNvPr id="106" name="Google Shape;106;p18"/>
          <p:cNvSpPr txBox="1"/>
          <p:nvPr>
            <p:ph idx="1" type="body"/>
          </p:nvPr>
        </p:nvSpPr>
        <p:spPr>
          <a:xfrm>
            <a:off x="3161100" y="75000"/>
            <a:ext cx="5722200" cy="520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описувати, розповідати, характеризувати;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порівнювати;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аргументувати свій вибір, власну точку зору;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запитувати і надавати інформацію;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розпитувати з метою роз’яснення та уточнення інформації;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просити про допомогу;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пропонувати, приймати, відхиляти пропозицію;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висловлювати свої враження, почуття та емоції;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давати оцінку подіям, ситуаціям, вчинкам, діям, фактам;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 обмінюватися думками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9"/>
          <p:cNvPicPr preferRelativeResize="0"/>
          <p:nvPr/>
        </p:nvPicPr>
        <p:blipFill rotWithShape="1">
          <a:blip r:embed="rId3">
            <a:alphaModFix/>
          </a:blip>
          <a:srcRect b="18299" l="0" r="0" t="18293"/>
          <a:stretch/>
        </p:blipFill>
        <p:spPr>
          <a:xfrm>
            <a:off x="3047650" y="0"/>
            <a:ext cx="60963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>
            <p:ph type="title"/>
          </p:nvPr>
        </p:nvSpPr>
        <p:spPr>
          <a:xfrm>
            <a:off x="233600" y="203600"/>
            <a:ext cx="2566200" cy="50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2"/>
                </a:solidFill>
              </a:rPr>
              <a:t>Prepare 5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233600" y="1382325"/>
            <a:ext cx="2566200" cy="34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uk" sz="1450">
                <a:solidFill>
                  <a:srgbClr val="404040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За результатами конкурсу підручник Prepare Ukrainian Edition (адаптоване видання від Cambridge University Press)  отримав найбільшу кількість схвальних відгуків від вчителів, а це означає, що пятикласники України будуть навчатися за сучасним підручником</a:t>
            </a:r>
            <a:endParaRPr sz="1800">
              <a:solidFill>
                <a:schemeClr val="dk2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311700" y="146250"/>
            <a:ext cx="8520600" cy="44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solidFill>
                <a:srgbClr val="404040"/>
              </a:solidFill>
              <a:highlight>
                <a:srgbClr val="FF0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uk" sz="6400">
                <a:solidFill>
                  <a:srgbClr val="404040"/>
                </a:solidFill>
                <a:highlight>
                  <a:srgbClr val="FF00FF"/>
                </a:highlight>
                <a:latin typeface="Roboto"/>
                <a:ea typeface="Roboto"/>
                <a:cs typeface="Roboto"/>
                <a:sym typeface="Roboto"/>
              </a:rPr>
              <a:t>Підручник складається з:</a:t>
            </a:r>
            <a:endParaRPr sz="6400">
              <a:solidFill>
                <a:srgbClr val="404040"/>
              </a:solidFill>
              <a:highlight>
                <a:srgbClr val="FF0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60680" lvl="0" marL="558800" rtl="0" algn="l"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Roboto"/>
              <a:buChar char="●"/>
            </a:pPr>
            <a:r>
              <a:rPr lang="uk" sz="6400">
                <a:solidFill>
                  <a:srgbClr val="404040"/>
                </a:solidFill>
                <a:highlight>
                  <a:srgbClr val="FF00FF"/>
                </a:highlight>
                <a:latin typeface="Roboto"/>
                <a:ea typeface="Roboto"/>
                <a:cs typeface="Roboto"/>
                <a:sym typeface="Roboto"/>
              </a:rPr>
              <a:t>20 розділів (лексика і граматика + розвиток умінь читання, аудіювання, говоріння, письма). </a:t>
            </a:r>
            <a:endParaRPr sz="6400">
              <a:solidFill>
                <a:srgbClr val="404040"/>
              </a:solidFill>
              <a:highlight>
                <a:srgbClr val="FF0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60680" lvl="0" marL="5588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Roboto"/>
              <a:buChar char="●"/>
            </a:pPr>
            <a:r>
              <a:rPr lang="uk" sz="6400">
                <a:solidFill>
                  <a:srgbClr val="404040"/>
                </a:solidFill>
                <a:highlight>
                  <a:srgbClr val="FF00FF"/>
                </a:highlight>
                <a:latin typeface="Roboto"/>
                <a:ea typeface="Roboto"/>
                <a:cs typeface="Roboto"/>
                <a:sym typeface="Roboto"/>
              </a:rPr>
              <a:t>7 країнознавчих розділів (Україна та англомовні країни).</a:t>
            </a:r>
            <a:endParaRPr sz="6400">
              <a:solidFill>
                <a:srgbClr val="404040"/>
              </a:solidFill>
              <a:highlight>
                <a:srgbClr val="FF0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60680" lvl="0" marL="5588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Roboto"/>
              <a:buChar char="●"/>
            </a:pPr>
            <a:r>
              <a:rPr lang="uk" sz="6400">
                <a:solidFill>
                  <a:srgbClr val="404040"/>
                </a:solidFill>
                <a:highlight>
                  <a:srgbClr val="FF00FF"/>
                </a:highlight>
                <a:latin typeface="Roboto"/>
                <a:ea typeface="Roboto"/>
                <a:cs typeface="Roboto"/>
                <a:sym typeface="Roboto"/>
              </a:rPr>
              <a:t>5 розділів Life Skills (розвиток життєвих компетентностей).</a:t>
            </a:r>
            <a:endParaRPr sz="6400">
              <a:solidFill>
                <a:srgbClr val="404040"/>
              </a:solidFill>
              <a:highlight>
                <a:srgbClr val="FF0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60680" lvl="0" marL="5588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Roboto"/>
              <a:buChar char="●"/>
            </a:pPr>
            <a:r>
              <a:rPr lang="uk" sz="6400">
                <a:solidFill>
                  <a:srgbClr val="404040"/>
                </a:solidFill>
                <a:highlight>
                  <a:srgbClr val="FF00FF"/>
                </a:highlight>
                <a:latin typeface="Roboto"/>
                <a:ea typeface="Roboto"/>
                <a:cs typeface="Roboto"/>
                <a:sym typeface="Roboto"/>
              </a:rPr>
              <a:t>Словник для кожного розділу в кінці підручника.</a:t>
            </a:r>
            <a:endParaRPr sz="6400">
              <a:solidFill>
                <a:srgbClr val="404040"/>
              </a:solidFill>
              <a:highlight>
                <a:srgbClr val="FF0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60680" lvl="0" marL="5588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Roboto"/>
              <a:buChar char="●"/>
            </a:pPr>
            <a:r>
              <a:rPr lang="uk" sz="6400">
                <a:solidFill>
                  <a:srgbClr val="404040"/>
                </a:solidFill>
                <a:highlight>
                  <a:srgbClr val="FF00FF"/>
                </a:highlight>
                <a:latin typeface="Roboto"/>
                <a:ea typeface="Roboto"/>
                <a:cs typeface="Roboto"/>
                <a:sym typeface="Roboto"/>
              </a:rPr>
              <a:t>Секція з правилами та вправами на граматику в кінці підручника.</a:t>
            </a:r>
            <a:endParaRPr sz="6400">
              <a:solidFill>
                <a:srgbClr val="404040"/>
              </a:solidFill>
              <a:highlight>
                <a:srgbClr val="FF0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60680" lvl="0" marL="5588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Roboto"/>
              <a:buChar char="●"/>
            </a:pPr>
            <a:r>
              <a:rPr lang="uk" sz="6400">
                <a:solidFill>
                  <a:srgbClr val="404040"/>
                </a:solidFill>
                <a:highlight>
                  <a:srgbClr val="FF00FF"/>
                </a:highlight>
                <a:latin typeface="Roboto"/>
                <a:ea typeface="Roboto"/>
                <a:cs typeface="Roboto"/>
                <a:sym typeface="Roboto"/>
              </a:rPr>
              <a:t>Секція з додатковими інтреактивними завданнями.</a:t>
            </a:r>
            <a:endParaRPr sz="6800">
              <a:solidFill>
                <a:srgbClr val="404040"/>
              </a:solidFill>
              <a:highlight>
                <a:srgbClr val="FF0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60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Prepare 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6101" y="786712"/>
            <a:ext cx="3100728" cy="412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4600" y="786700"/>
            <a:ext cx="3641601" cy="392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7956" y="910562"/>
            <a:ext cx="3342170" cy="38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01825" y="910554"/>
            <a:ext cx="3342175" cy="380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>
            <p:ph type="title"/>
          </p:nvPr>
        </p:nvSpPr>
        <p:spPr>
          <a:xfrm>
            <a:off x="284100" y="307975"/>
            <a:ext cx="2479800" cy="42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2"/>
          <p:cNvSpPr txBox="1"/>
          <p:nvPr>
            <p:ph idx="1" type="body"/>
          </p:nvPr>
        </p:nvSpPr>
        <p:spPr>
          <a:xfrm>
            <a:off x="3381100" y="307975"/>
            <a:ext cx="5451300" cy="42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u="sng">
                <a:solidFill>
                  <a:schemeClr val="hlink"/>
                </a:solidFill>
                <a:hlinkClick r:id="rId3"/>
              </a:rPr>
              <a:t>https://drive.google.com/drive/folders/1f5BoeaB1P74uX-FZFfMrIYTL_bUrn7H_?usp=sharing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uk" u="sng">
                <a:solidFill>
                  <a:schemeClr val="hlink"/>
                </a:solidFill>
                <a:hlinkClick r:id="rId4"/>
              </a:rPr>
              <a:t>https://publishing.linguist.ua/videos-and-worksheets/</a:t>
            </a:r>
            <a:r>
              <a:rPr lang="uk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uk" u="sng">
                <a:solidFill>
                  <a:schemeClr val="hlink"/>
                </a:solidFill>
                <a:hlinkClick r:id="rId5"/>
              </a:rPr>
              <a:t>https://publishing.linguist.ua/prepareclasscd/</a:t>
            </a:r>
            <a:r>
              <a:rPr lang="uk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uk" u="sng">
                <a:solidFill>
                  <a:schemeClr val="hlink"/>
                </a:solidFill>
                <a:hlinkClick r:id="rId6"/>
              </a:rPr>
              <a:t>https://publishing.linguist.ua/prepareworkbookcd/</a:t>
            </a:r>
            <a:r>
              <a:rPr lang="uk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uk" u="sng">
                <a:solidFill>
                  <a:schemeClr val="hlink"/>
                </a:solidFill>
                <a:hlinkClick r:id="rId7"/>
              </a:rPr>
              <a:t>https://www.canva.com/design/DAFJyZ7gofk/bVgx7KAV3oeLjKN6LKDm6A/view?utm_content=DAFJyZ7gofk&amp;utm_campaign=designshare&amp;utm_medium=link&amp;utm_source=publishpresent</a:t>
            </a:r>
            <a:r>
              <a:rPr lang="uk"/>
              <a:t> </a:t>
            </a:r>
            <a:endParaRPr/>
          </a:p>
        </p:txBody>
      </p:sp>
      <p:pic>
        <p:nvPicPr>
          <p:cNvPr id="136" name="Google Shape;136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0700" y="1043937"/>
            <a:ext cx="2646602" cy="279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3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2" y="0"/>
            <a:ext cx="356294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1708" y="-42875"/>
            <a:ext cx="356088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958" y="53575"/>
            <a:ext cx="356088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8" y="53575"/>
            <a:ext cx="356088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